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58" r:id="rId2"/>
    <p:sldId id="393" r:id="rId3"/>
    <p:sldId id="418" r:id="rId4"/>
    <p:sldId id="424" r:id="rId5"/>
    <p:sldId id="425" r:id="rId6"/>
    <p:sldId id="426" r:id="rId7"/>
    <p:sldId id="427" r:id="rId8"/>
    <p:sldId id="408" r:id="rId9"/>
    <p:sldId id="409" r:id="rId10"/>
    <p:sldId id="423" r:id="rId11"/>
    <p:sldId id="385" r:id="rId12"/>
    <p:sldId id="414" r:id="rId13"/>
    <p:sldId id="412" r:id="rId14"/>
    <p:sldId id="428" r:id="rId15"/>
    <p:sldId id="411" r:id="rId16"/>
    <p:sldId id="415" r:id="rId17"/>
    <p:sldId id="416" r:id="rId18"/>
    <p:sldId id="417" r:id="rId19"/>
    <p:sldId id="390" r:id="rId20"/>
    <p:sldId id="402" r:id="rId21"/>
    <p:sldId id="419" r:id="rId22"/>
    <p:sldId id="363" r:id="rId23"/>
    <p:sldId id="429" r:id="rId24"/>
    <p:sldId id="396" r:id="rId25"/>
    <p:sldId id="404" r:id="rId26"/>
    <p:sldId id="420" r:id="rId27"/>
    <p:sldId id="421" r:id="rId28"/>
    <p:sldId id="422" r:id="rId29"/>
    <p:sldId id="407" r:id="rId30"/>
    <p:sldId id="3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757" autoAdjust="0"/>
  </p:normalViewPr>
  <p:slideViewPr>
    <p:cSldViewPr>
      <p:cViewPr>
        <p:scale>
          <a:sx n="68" d="100"/>
          <a:sy n="68" d="100"/>
        </p:scale>
        <p:origin x="-144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76A7E-7D56-49D6-881E-2846CA0CE605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AAD04C08-DC06-43A8-AA3E-48D1A423041A}">
      <dgm:prSet phldrT="[Text]" custT="1"/>
      <dgm:spPr/>
      <dgm:t>
        <a:bodyPr/>
        <a:lstStyle/>
        <a:p>
          <a:r>
            <a:rPr lang="en-IN" sz="1500" dirty="0" err="1" smtClean="0"/>
            <a:t>Startup</a:t>
          </a:r>
          <a:r>
            <a:rPr lang="en-IN" sz="1500" dirty="0" smtClean="0"/>
            <a:t> Ecosystem</a:t>
          </a:r>
          <a:endParaRPr lang="en-IN" sz="1500" dirty="0"/>
        </a:p>
      </dgm:t>
    </dgm:pt>
    <dgm:pt modelId="{9A95EE83-DB02-4B58-99A6-796F30280FE7}" type="parTrans" cxnId="{BF37259B-D28A-415E-A584-C08C0708F885}">
      <dgm:prSet/>
      <dgm:spPr/>
      <dgm:t>
        <a:bodyPr/>
        <a:lstStyle/>
        <a:p>
          <a:endParaRPr lang="en-IN" sz="1500"/>
        </a:p>
      </dgm:t>
    </dgm:pt>
    <dgm:pt modelId="{3C516030-CAC0-4338-BC84-C45E625EC6E7}" type="sibTrans" cxnId="{BF37259B-D28A-415E-A584-C08C0708F885}">
      <dgm:prSet/>
      <dgm:spPr/>
      <dgm:t>
        <a:bodyPr/>
        <a:lstStyle/>
        <a:p>
          <a:endParaRPr lang="en-IN" sz="1500"/>
        </a:p>
      </dgm:t>
    </dgm:pt>
    <dgm:pt modelId="{5E3E8DE7-5D18-4058-994A-31827148114C}">
      <dgm:prSet phldrT="[Text]" custT="1"/>
      <dgm:spPr/>
      <dgm:t>
        <a:bodyPr/>
        <a:lstStyle/>
        <a:p>
          <a:r>
            <a:rPr lang="en-IN" sz="1500" dirty="0" smtClean="0"/>
            <a:t>Institutions/Univ.</a:t>
          </a:r>
          <a:endParaRPr lang="en-IN" sz="1500" dirty="0"/>
        </a:p>
      </dgm:t>
    </dgm:pt>
    <dgm:pt modelId="{A83E2AF3-36B2-4DFC-9EA1-C2184133A608}" type="parTrans" cxnId="{323EF499-E44B-4064-B963-964EC409474F}">
      <dgm:prSet custT="1"/>
      <dgm:spPr/>
      <dgm:t>
        <a:bodyPr/>
        <a:lstStyle/>
        <a:p>
          <a:endParaRPr lang="en-IN" sz="1500"/>
        </a:p>
      </dgm:t>
    </dgm:pt>
    <dgm:pt modelId="{E2BC54C5-839E-4AC2-A692-EA145B06C9E8}" type="sibTrans" cxnId="{323EF499-E44B-4064-B963-964EC409474F}">
      <dgm:prSet/>
      <dgm:spPr/>
      <dgm:t>
        <a:bodyPr/>
        <a:lstStyle/>
        <a:p>
          <a:endParaRPr lang="en-IN" sz="1500"/>
        </a:p>
      </dgm:t>
    </dgm:pt>
    <dgm:pt modelId="{425B7D7A-9F61-4A3C-A9D3-DF5FF04C40C7}">
      <dgm:prSet phldrT="[Text]" custT="1"/>
      <dgm:spPr/>
      <dgm:t>
        <a:bodyPr/>
        <a:lstStyle/>
        <a:p>
          <a:r>
            <a:rPr lang="en-IN" sz="1500" dirty="0" smtClean="0"/>
            <a:t>Govt.</a:t>
          </a:r>
          <a:endParaRPr lang="en-IN" sz="1500" dirty="0"/>
        </a:p>
      </dgm:t>
    </dgm:pt>
    <dgm:pt modelId="{3180018C-B5CE-498F-B04F-DEB479AD0C65}" type="parTrans" cxnId="{C12C89BF-D1C3-4298-9D99-20CCA3B95058}">
      <dgm:prSet custT="1"/>
      <dgm:spPr/>
      <dgm:t>
        <a:bodyPr/>
        <a:lstStyle/>
        <a:p>
          <a:endParaRPr lang="en-IN" sz="1500"/>
        </a:p>
      </dgm:t>
    </dgm:pt>
    <dgm:pt modelId="{9F02DC73-506C-46B7-8548-97E2BAD48DD1}" type="sibTrans" cxnId="{C12C89BF-D1C3-4298-9D99-20CCA3B95058}">
      <dgm:prSet/>
      <dgm:spPr/>
      <dgm:t>
        <a:bodyPr/>
        <a:lstStyle/>
        <a:p>
          <a:endParaRPr lang="en-IN" sz="1500"/>
        </a:p>
      </dgm:t>
    </dgm:pt>
    <dgm:pt modelId="{3672DFA7-E7C7-46DF-916B-9D6C321C839D}">
      <dgm:prSet phldrT="[Text]" custT="1"/>
      <dgm:spPr/>
      <dgm:t>
        <a:bodyPr/>
        <a:lstStyle/>
        <a:p>
          <a:r>
            <a:rPr lang="en-IN" sz="1500" dirty="0" smtClean="0"/>
            <a:t>Budding Entrepreneur</a:t>
          </a:r>
          <a:endParaRPr lang="en-IN" sz="1500" dirty="0"/>
        </a:p>
      </dgm:t>
    </dgm:pt>
    <dgm:pt modelId="{4A375EB1-AEE4-49AC-8F20-45F6B355ACC4}" type="parTrans" cxnId="{D09EA35B-520E-47A2-AB90-A643ACE5DC22}">
      <dgm:prSet custT="1"/>
      <dgm:spPr/>
      <dgm:t>
        <a:bodyPr/>
        <a:lstStyle/>
        <a:p>
          <a:endParaRPr lang="en-IN" sz="1500"/>
        </a:p>
      </dgm:t>
    </dgm:pt>
    <dgm:pt modelId="{66E455E4-30D0-4461-927D-FD75EBB878FC}" type="sibTrans" cxnId="{D09EA35B-520E-47A2-AB90-A643ACE5DC22}">
      <dgm:prSet/>
      <dgm:spPr/>
      <dgm:t>
        <a:bodyPr/>
        <a:lstStyle/>
        <a:p>
          <a:endParaRPr lang="en-IN" sz="1500"/>
        </a:p>
      </dgm:t>
    </dgm:pt>
    <dgm:pt modelId="{F40DB3FD-F80F-4722-9CB9-7FF8777FDBD7}">
      <dgm:prSet phldrT="[Text]" custT="1"/>
      <dgm:spPr/>
      <dgm:t>
        <a:bodyPr/>
        <a:lstStyle/>
        <a:p>
          <a:r>
            <a:rPr lang="en-IN" sz="1500" dirty="0" smtClean="0"/>
            <a:t>Pvt. Players</a:t>
          </a:r>
          <a:endParaRPr lang="en-IN" sz="1500" dirty="0"/>
        </a:p>
      </dgm:t>
    </dgm:pt>
    <dgm:pt modelId="{DE8CDD37-2BD7-4E21-B34D-E686C1C4B48B}" type="parTrans" cxnId="{A9CAB0C7-5F6E-4907-921C-A9935D9CDB6B}">
      <dgm:prSet custT="1"/>
      <dgm:spPr/>
      <dgm:t>
        <a:bodyPr/>
        <a:lstStyle/>
        <a:p>
          <a:endParaRPr lang="en-IN" sz="1500"/>
        </a:p>
      </dgm:t>
    </dgm:pt>
    <dgm:pt modelId="{0A2EBB41-5D99-41FA-AC6F-EFA98DAA1ADC}" type="sibTrans" cxnId="{A9CAB0C7-5F6E-4907-921C-A9935D9CDB6B}">
      <dgm:prSet/>
      <dgm:spPr/>
      <dgm:t>
        <a:bodyPr/>
        <a:lstStyle/>
        <a:p>
          <a:endParaRPr lang="en-IN" sz="1500"/>
        </a:p>
      </dgm:t>
    </dgm:pt>
    <dgm:pt modelId="{7975A984-97FA-4FCA-A068-C532D5F088DE}" type="pres">
      <dgm:prSet presAssocID="{AC376A7E-7D56-49D6-881E-2846CA0CE6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C27A971-017A-4AF1-9651-A09925B70F94}" type="pres">
      <dgm:prSet presAssocID="{AAD04C08-DC06-43A8-AA3E-48D1A423041A}" presName="centerShape" presStyleLbl="node0" presStyleIdx="0" presStyleCnt="1"/>
      <dgm:spPr/>
      <dgm:t>
        <a:bodyPr/>
        <a:lstStyle/>
        <a:p>
          <a:endParaRPr lang="en-IN"/>
        </a:p>
      </dgm:t>
    </dgm:pt>
    <dgm:pt modelId="{56E9D6B6-7C1D-47BE-87E5-A4BC82E3220B}" type="pres">
      <dgm:prSet presAssocID="{5E3E8DE7-5D18-4058-994A-3182714811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001882-B1B0-4761-A9F2-DE7D883A959F}" type="pres">
      <dgm:prSet presAssocID="{5E3E8DE7-5D18-4058-994A-31827148114C}" presName="dummy" presStyleCnt="0"/>
      <dgm:spPr/>
    </dgm:pt>
    <dgm:pt modelId="{7F0DEFF1-F37F-4CD8-AEB2-3590503AD369}" type="pres">
      <dgm:prSet presAssocID="{E2BC54C5-839E-4AC2-A692-EA145B06C9E8}" presName="sibTrans" presStyleLbl="sibTrans2D1" presStyleIdx="0" presStyleCnt="4"/>
      <dgm:spPr/>
      <dgm:t>
        <a:bodyPr/>
        <a:lstStyle/>
        <a:p>
          <a:endParaRPr lang="en-IN"/>
        </a:p>
      </dgm:t>
    </dgm:pt>
    <dgm:pt modelId="{865E2E82-1441-446A-BC11-565A5ECB6A7D}" type="pres">
      <dgm:prSet presAssocID="{425B7D7A-9F61-4A3C-A9D3-DF5FF04C40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86C899-1D95-4614-ADEB-CFB202839893}" type="pres">
      <dgm:prSet presAssocID="{425B7D7A-9F61-4A3C-A9D3-DF5FF04C40C7}" presName="dummy" presStyleCnt="0"/>
      <dgm:spPr/>
    </dgm:pt>
    <dgm:pt modelId="{3CF32AE8-B45D-4C10-B596-A32B636AF360}" type="pres">
      <dgm:prSet presAssocID="{9F02DC73-506C-46B7-8548-97E2BAD48DD1}" presName="sibTrans" presStyleLbl="sibTrans2D1" presStyleIdx="1" presStyleCnt="4"/>
      <dgm:spPr/>
      <dgm:t>
        <a:bodyPr/>
        <a:lstStyle/>
        <a:p>
          <a:endParaRPr lang="en-IN"/>
        </a:p>
      </dgm:t>
    </dgm:pt>
    <dgm:pt modelId="{8F1F55F0-08F7-46F0-88D6-1985D1352C6C}" type="pres">
      <dgm:prSet presAssocID="{3672DFA7-E7C7-46DF-916B-9D6C321C839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5D13F3-CABB-4187-93FF-ED256C876D30}" type="pres">
      <dgm:prSet presAssocID="{3672DFA7-E7C7-46DF-916B-9D6C321C839D}" presName="dummy" presStyleCnt="0"/>
      <dgm:spPr/>
    </dgm:pt>
    <dgm:pt modelId="{2EFBA4B1-A4B1-47B0-8AE9-FADEF02E69A6}" type="pres">
      <dgm:prSet presAssocID="{66E455E4-30D0-4461-927D-FD75EBB878FC}" presName="sibTrans" presStyleLbl="sibTrans2D1" presStyleIdx="2" presStyleCnt="4"/>
      <dgm:spPr/>
      <dgm:t>
        <a:bodyPr/>
        <a:lstStyle/>
        <a:p>
          <a:endParaRPr lang="en-IN"/>
        </a:p>
      </dgm:t>
    </dgm:pt>
    <dgm:pt modelId="{B7C9FA23-6B18-4732-B681-17D9267EEF36}" type="pres">
      <dgm:prSet presAssocID="{F40DB3FD-F80F-4722-9CB9-7FF8777FDB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26D14B-1A6F-4FEA-957E-93EAD4B796D3}" type="pres">
      <dgm:prSet presAssocID="{F40DB3FD-F80F-4722-9CB9-7FF8777FDBD7}" presName="dummy" presStyleCnt="0"/>
      <dgm:spPr/>
    </dgm:pt>
    <dgm:pt modelId="{360C786B-C8C7-4D49-9CA8-C8450AE2BB64}" type="pres">
      <dgm:prSet presAssocID="{0A2EBB41-5D99-41FA-AC6F-EFA98DAA1ADC}" presName="sibTrans" presStyleLbl="sibTrans2D1" presStyleIdx="3" presStyleCnt="4"/>
      <dgm:spPr/>
      <dgm:t>
        <a:bodyPr/>
        <a:lstStyle/>
        <a:p>
          <a:endParaRPr lang="en-IN"/>
        </a:p>
      </dgm:t>
    </dgm:pt>
  </dgm:ptLst>
  <dgm:cxnLst>
    <dgm:cxn modelId="{FAD842BD-A1F3-4BF9-95D3-A3781AFAFB84}" type="presOf" srcId="{0A2EBB41-5D99-41FA-AC6F-EFA98DAA1ADC}" destId="{360C786B-C8C7-4D49-9CA8-C8450AE2BB64}" srcOrd="0" destOrd="0" presId="urn:microsoft.com/office/officeart/2005/8/layout/radial6"/>
    <dgm:cxn modelId="{B0DFA750-4B43-4083-B26B-9F90C641C243}" type="presOf" srcId="{5E3E8DE7-5D18-4058-994A-31827148114C}" destId="{56E9D6B6-7C1D-47BE-87E5-A4BC82E3220B}" srcOrd="0" destOrd="0" presId="urn:microsoft.com/office/officeart/2005/8/layout/radial6"/>
    <dgm:cxn modelId="{A9CAB0C7-5F6E-4907-921C-A9935D9CDB6B}" srcId="{AAD04C08-DC06-43A8-AA3E-48D1A423041A}" destId="{F40DB3FD-F80F-4722-9CB9-7FF8777FDBD7}" srcOrd="3" destOrd="0" parTransId="{DE8CDD37-2BD7-4E21-B34D-E686C1C4B48B}" sibTransId="{0A2EBB41-5D99-41FA-AC6F-EFA98DAA1ADC}"/>
    <dgm:cxn modelId="{1839D719-66A2-4451-B0FF-8FB0EBFACE71}" type="presOf" srcId="{F40DB3FD-F80F-4722-9CB9-7FF8777FDBD7}" destId="{B7C9FA23-6B18-4732-B681-17D9267EEF36}" srcOrd="0" destOrd="0" presId="urn:microsoft.com/office/officeart/2005/8/layout/radial6"/>
    <dgm:cxn modelId="{ADD0BAAF-63C0-4D5D-9BEB-0E997126801F}" type="presOf" srcId="{E2BC54C5-839E-4AC2-A692-EA145B06C9E8}" destId="{7F0DEFF1-F37F-4CD8-AEB2-3590503AD369}" srcOrd="0" destOrd="0" presId="urn:microsoft.com/office/officeart/2005/8/layout/radial6"/>
    <dgm:cxn modelId="{BF37259B-D28A-415E-A584-C08C0708F885}" srcId="{AC376A7E-7D56-49D6-881E-2846CA0CE605}" destId="{AAD04C08-DC06-43A8-AA3E-48D1A423041A}" srcOrd="0" destOrd="0" parTransId="{9A95EE83-DB02-4B58-99A6-796F30280FE7}" sibTransId="{3C516030-CAC0-4338-BC84-C45E625EC6E7}"/>
    <dgm:cxn modelId="{D09EA35B-520E-47A2-AB90-A643ACE5DC22}" srcId="{AAD04C08-DC06-43A8-AA3E-48D1A423041A}" destId="{3672DFA7-E7C7-46DF-916B-9D6C321C839D}" srcOrd="2" destOrd="0" parTransId="{4A375EB1-AEE4-49AC-8F20-45F6B355ACC4}" sibTransId="{66E455E4-30D0-4461-927D-FD75EBB878FC}"/>
    <dgm:cxn modelId="{39E50A0D-0D8D-4633-B369-ABB344AC1BBE}" type="presOf" srcId="{66E455E4-30D0-4461-927D-FD75EBB878FC}" destId="{2EFBA4B1-A4B1-47B0-8AE9-FADEF02E69A6}" srcOrd="0" destOrd="0" presId="urn:microsoft.com/office/officeart/2005/8/layout/radial6"/>
    <dgm:cxn modelId="{7306392E-52FE-4EAF-B73C-85A94F36FAFB}" type="presOf" srcId="{9F02DC73-506C-46B7-8548-97E2BAD48DD1}" destId="{3CF32AE8-B45D-4C10-B596-A32B636AF360}" srcOrd="0" destOrd="0" presId="urn:microsoft.com/office/officeart/2005/8/layout/radial6"/>
    <dgm:cxn modelId="{5312C203-77B9-4D9A-8874-60E4CDEBB6E2}" type="presOf" srcId="{AC376A7E-7D56-49D6-881E-2846CA0CE605}" destId="{7975A984-97FA-4FCA-A068-C532D5F088DE}" srcOrd="0" destOrd="0" presId="urn:microsoft.com/office/officeart/2005/8/layout/radial6"/>
    <dgm:cxn modelId="{FD99D976-6DED-44A0-91E7-91126E964329}" type="presOf" srcId="{AAD04C08-DC06-43A8-AA3E-48D1A423041A}" destId="{DC27A971-017A-4AF1-9651-A09925B70F94}" srcOrd="0" destOrd="0" presId="urn:microsoft.com/office/officeart/2005/8/layout/radial6"/>
    <dgm:cxn modelId="{C12C89BF-D1C3-4298-9D99-20CCA3B95058}" srcId="{AAD04C08-DC06-43A8-AA3E-48D1A423041A}" destId="{425B7D7A-9F61-4A3C-A9D3-DF5FF04C40C7}" srcOrd="1" destOrd="0" parTransId="{3180018C-B5CE-498F-B04F-DEB479AD0C65}" sibTransId="{9F02DC73-506C-46B7-8548-97E2BAD48DD1}"/>
    <dgm:cxn modelId="{55E42A0C-30A6-4B7F-9A68-B8C4AC3980F9}" type="presOf" srcId="{425B7D7A-9F61-4A3C-A9D3-DF5FF04C40C7}" destId="{865E2E82-1441-446A-BC11-565A5ECB6A7D}" srcOrd="0" destOrd="0" presId="urn:microsoft.com/office/officeart/2005/8/layout/radial6"/>
    <dgm:cxn modelId="{16BF516B-4538-4618-8C5D-4B8D20CEEDE0}" type="presOf" srcId="{3672DFA7-E7C7-46DF-916B-9D6C321C839D}" destId="{8F1F55F0-08F7-46F0-88D6-1985D1352C6C}" srcOrd="0" destOrd="0" presId="urn:microsoft.com/office/officeart/2005/8/layout/radial6"/>
    <dgm:cxn modelId="{323EF499-E44B-4064-B963-964EC409474F}" srcId="{AAD04C08-DC06-43A8-AA3E-48D1A423041A}" destId="{5E3E8DE7-5D18-4058-994A-31827148114C}" srcOrd="0" destOrd="0" parTransId="{A83E2AF3-36B2-4DFC-9EA1-C2184133A608}" sibTransId="{E2BC54C5-839E-4AC2-A692-EA145B06C9E8}"/>
    <dgm:cxn modelId="{719E0D46-784B-477E-B4FF-815BCB888958}" type="presParOf" srcId="{7975A984-97FA-4FCA-A068-C532D5F088DE}" destId="{DC27A971-017A-4AF1-9651-A09925B70F94}" srcOrd="0" destOrd="0" presId="urn:microsoft.com/office/officeart/2005/8/layout/radial6"/>
    <dgm:cxn modelId="{CA7A15D8-8C5A-41F1-8B2C-DBD7B0D9FF09}" type="presParOf" srcId="{7975A984-97FA-4FCA-A068-C532D5F088DE}" destId="{56E9D6B6-7C1D-47BE-87E5-A4BC82E3220B}" srcOrd="1" destOrd="0" presId="urn:microsoft.com/office/officeart/2005/8/layout/radial6"/>
    <dgm:cxn modelId="{C8F3D615-0714-4004-8187-603F22AA1EDA}" type="presParOf" srcId="{7975A984-97FA-4FCA-A068-C532D5F088DE}" destId="{0E001882-B1B0-4761-A9F2-DE7D883A959F}" srcOrd="2" destOrd="0" presId="urn:microsoft.com/office/officeart/2005/8/layout/radial6"/>
    <dgm:cxn modelId="{1BA32733-EFAD-420E-B95B-7079CB799ABD}" type="presParOf" srcId="{7975A984-97FA-4FCA-A068-C532D5F088DE}" destId="{7F0DEFF1-F37F-4CD8-AEB2-3590503AD369}" srcOrd="3" destOrd="0" presId="urn:microsoft.com/office/officeart/2005/8/layout/radial6"/>
    <dgm:cxn modelId="{89B73647-8A84-4156-BE3F-8EBD84AF332F}" type="presParOf" srcId="{7975A984-97FA-4FCA-A068-C532D5F088DE}" destId="{865E2E82-1441-446A-BC11-565A5ECB6A7D}" srcOrd="4" destOrd="0" presId="urn:microsoft.com/office/officeart/2005/8/layout/radial6"/>
    <dgm:cxn modelId="{E8C82220-4B54-4BEB-9E3C-2F5B2FD70B23}" type="presParOf" srcId="{7975A984-97FA-4FCA-A068-C532D5F088DE}" destId="{3386C899-1D95-4614-ADEB-CFB202839893}" srcOrd="5" destOrd="0" presId="urn:microsoft.com/office/officeart/2005/8/layout/radial6"/>
    <dgm:cxn modelId="{6BD6B7E4-375B-4A11-B387-9E441FB5A609}" type="presParOf" srcId="{7975A984-97FA-4FCA-A068-C532D5F088DE}" destId="{3CF32AE8-B45D-4C10-B596-A32B636AF360}" srcOrd="6" destOrd="0" presId="urn:microsoft.com/office/officeart/2005/8/layout/radial6"/>
    <dgm:cxn modelId="{468D45F4-5B4E-41ED-8F7F-34694657D27A}" type="presParOf" srcId="{7975A984-97FA-4FCA-A068-C532D5F088DE}" destId="{8F1F55F0-08F7-46F0-88D6-1985D1352C6C}" srcOrd="7" destOrd="0" presId="urn:microsoft.com/office/officeart/2005/8/layout/radial6"/>
    <dgm:cxn modelId="{8EFF8087-C510-4BB1-B992-1D9DD95BA5F5}" type="presParOf" srcId="{7975A984-97FA-4FCA-A068-C532D5F088DE}" destId="{AE5D13F3-CABB-4187-93FF-ED256C876D30}" srcOrd="8" destOrd="0" presId="urn:microsoft.com/office/officeart/2005/8/layout/radial6"/>
    <dgm:cxn modelId="{FEAB6C32-0058-4AFA-8C76-6A8C95937169}" type="presParOf" srcId="{7975A984-97FA-4FCA-A068-C532D5F088DE}" destId="{2EFBA4B1-A4B1-47B0-8AE9-FADEF02E69A6}" srcOrd="9" destOrd="0" presId="urn:microsoft.com/office/officeart/2005/8/layout/radial6"/>
    <dgm:cxn modelId="{9FA951BA-80BB-408E-B618-307856DB14D4}" type="presParOf" srcId="{7975A984-97FA-4FCA-A068-C532D5F088DE}" destId="{B7C9FA23-6B18-4732-B681-17D9267EEF36}" srcOrd="10" destOrd="0" presId="urn:microsoft.com/office/officeart/2005/8/layout/radial6"/>
    <dgm:cxn modelId="{EFEF2FAA-3A52-4A2A-947E-3602822C592B}" type="presParOf" srcId="{7975A984-97FA-4FCA-A068-C532D5F088DE}" destId="{0A26D14B-1A6F-4FEA-957E-93EAD4B796D3}" srcOrd="11" destOrd="0" presId="urn:microsoft.com/office/officeart/2005/8/layout/radial6"/>
    <dgm:cxn modelId="{21C21187-5236-4864-8EEA-5CFC450A04C0}" type="presParOf" srcId="{7975A984-97FA-4FCA-A068-C532D5F088DE}" destId="{360C786B-C8C7-4D49-9CA8-C8450AE2BB64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B892-4921-4079-9030-C56E34863AF8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859F-28F3-49FF-9A3B-BD890C85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257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8355-E77B-450E-BE40-BA217267A602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4BF5-14D2-48FE-A81E-15FC521F3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28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772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77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6945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772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707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707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70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77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econtentstartup.com/what-are-the-phases-of-a-startup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upcommons.org/what-is-startup-ecosystem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tartupcommons.org/what-is-startup-ecosystem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tartupcommons.org/what-is-startup-ecosystem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nkedin.com/pulse/indian-startup-ecosystem-2020-anil-gupta-er-anil-guru-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egalstartups.info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perty mortg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348" y="1785926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</a:rPr>
              <a:t>1 Week Faculty Development </a:t>
            </a:r>
            <a:r>
              <a:rPr lang="en-US" sz="2400" b="1" dirty="0" err="1" smtClean="0">
                <a:solidFill>
                  <a:srgbClr val="003399"/>
                </a:solidFill>
              </a:rPr>
              <a:t>Programme</a:t>
            </a:r>
            <a:r>
              <a:rPr lang="en-US" sz="2400" b="1" dirty="0" smtClean="0">
                <a:solidFill>
                  <a:srgbClr val="003399"/>
                </a:solidFill>
              </a:rPr>
              <a:t> on</a:t>
            </a:r>
          </a:p>
          <a:p>
            <a:pPr algn="ctr"/>
            <a:r>
              <a:rPr lang="en-US" sz="2400" b="1" dirty="0" smtClean="0">
                <a:solidFill>
                  <a:srgbClr val="003399"/>
                </a:solidFill>
              </a:rPr>
              <a:t>Startup &amp; Innovation</a:t>
            </a:r>
          </a:p>
          <a:p>
            <a:pPr algn="ctr"/>
            <a:r>
              <a:rPr lang="en-US" sz="2400" b="1" dirty="0" smtClean="0">
                <a:solidFill>
                  <a:srgbClr val="003399"/>
                </a:solidFill>
              </a:rPr>
              <a:t>Organized by</a:t>
            </a:r>
          </a:p>
          <a:p>
            <a:pPr algn="ctr"/>
            <a:r>
              <a:rPr lang="en-US" sz="2400" b="1" dirty="0" smtClean="0">
                <a:solidFill>
                  <a:srgbClr val="003399"/>
                </a:solidFill>
              </a:rPr>
              <a:t>Government Engineering College, </a:t>
            </a:r>
            <a:r>
              <a:rPr lang="en-US" sz="2400" b="1" dirty="0" err="1" smtClean="0">
                <a:solidFill>
                  <a:srgbClr val="003399"/>
                </a:solidFill>
              </a:rPr>
              <a:t>Patan</a:t>
            </a:r>
            <a:endParaRPr lang="en-US" sz="2400" b="1" dirty="0" smtClean="0">
              <a:solidFill>
                <a:srgbClr val="003399"/>
              </a:solidFill>
            </a:endParaRPr>
          </a:p>
          <a:p>
            <a:pPr algn="ctr"/>
            <a:endParaRPr lang="en-US" sz="2400" b="1" dirty="0" smtClean="0">
              <a:solidFill>
                <a:srgbClr val="003399"/>
              </a:solidFill>
            </a:endParaRPr>
          </a:p>
          <a:p>
            <a:pPr algn="ctr"/>
            <a:endParaRPr lang="en-US" sz="2400" b="1" dirty="0" smtClean="0">
              <a:solidFill>
                <a:srgbClr val="003399"/>
              </a:solidFill>
            </a:endParaRPr>
          </a:p>
          <a:p>
            <a:pPr algn="ctr"/>
            <a:endParaRPr lang="en-US" sz="2400" b="1" dirty="0" smtClean="0">
              <a:solidFill>
                <a:srgbClr val="003399"/>
              </a:solidFill>
            </a:endParaRPr>
          </a:p>
          <a:p>
            <a:pPr algn="ctr"/>
            <a:endParaRPr lang="en-US" sz="2400" b="1" dirty="0" smtClean="0">
              <a:solidFill>
                <a:srgbClr val="00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642918"/>
            <a:ext cx="78608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3399"/>
                </a:solidFill>
              </a:rPr>
              <a:t>STARTUP ECOSYSTEM</a:t>
            </a:r>
            <a:endParaRPr lang="en-US" sz="4800" b="1" dirty="0">
              <a:solidFill>
                <a:srgbClr val="0033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36525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1173" y="6547412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0" y="5147747"/>
            <a:ext cx="464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</a:rPr>
              <a:t>Dr. </a:t>
            </a:r>
            <a:r>
              <a:rPr lang="en-US" sz="2800" b="1" dirty="0" err="1" smtClean="0">
                <a:solidFill>
                  <a:srgbClr val="003399"/>
                </a:solidFill>
              </a:rPr>
              <a:t>Kalpeshkumar</a:t>
            </a:r>
            <a:r>
              <a:rPr lang="en-US" sz="2800" b="1" dirty="0" smtClean="0">
                <a:solidFill>
                  <a:srgbClr val="003399"/>
                </a:solidFill>
              </a:rPr>
              <a:t> L Gupta</a:t>
            </a:r>
          </a:p>
          <a:p>
            <a:pPr algn="ctr"/>
            <a:r>
              <a:rPr lang="en-US" sz="2000" dirty="0" smtClean="0">
                <a:solidFill>
                  <a:srgbClr val="003399"/>
                </a:solidFill>
              </a:rPr>
              <a:t>Associate Professor of Law, </a:t>
            </a:r>
            <a:r>
              <a:rPr lang="en-US" sz="2000" dirty="0" err="1" smtClean="0">
                <a:solidFill>
                  <a:srgbClr val="003399"/>
                </a:solidFill>
              </a:rPr>
              <a:t>Parul</a:t>
            </a:r>
            <a:r>
              <a:rPr lang="en-US" sz="2000" dirty="0" smtClean="0">
                <a:solidFill>
                  <a:srgbClr val="003399"/>
                </a:solidFill>
              </a:rPr>
              <a:t> University &amp; Founder of </a:t>
            </a:r>
            <a:r>
              <a:rPr lang="en-US" sz="2000" dirty="0" err="1" smtClean="0">
                <a:solidFill>
                  <a:srgbClr val="003399"/>
                </a:solidFill>
              </a:rPr>
              <a:t>ProBono</a:t>
            </a:r>
            <a:r>
              <a:rPr lang="en-US" sz="2000" dirty="0" smtClean="0">
                <a:solidFill>
                  <a:srgbClr val="003399"/>
                </a:solidFill>
              </a:rPr>
              <a:t> India, Legal Startups</a:t>
            </a:r>
          </a:p>
        </p:txBody>
      </p:sp>
      <p:pic>
        <p:nvPicPr>
          <p:cNvPr id="56323" name="Picture 3" descr="C:\Users\Kalpesh\Desktop\download.png"/>
          <p:cNvPicPr>
            <a:picLocks noChangeAspect="1" noChangeArrowheads="1"/>
          </p:cNvPicPr>
          <p:nvPr/>
        </p:nvPicPr>
        <p:blipFill>
          <a:blip r:embed="rId2"/>
          <a:srcRect l="8853" r="8853"/>
          <a:stretch>
            <a:fillRect/>
          </a:stretch>
        </p:blipFill>
        <p:spPr bwMode="auto">
          <a:xfrm>
            <a:off x="3439193" y="4274571"/>
            <a:ext cx="2275815" cy="86894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722435" y="3488296"/>
            <a:ext cx="16353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3399"/>
                </a:solidFill>
              </a:rPr>
              <a:t>June 1, </a:t>
            </a:r>
            <a:r>
              <a:rPr lang="en-US" sz="2200" b="1" dirty="0" smtClean="0">
                <a:solidFill>
                  <a:srgbClr val="003399"/>
                </a:solidFill>
              </a:rPr>
              <a:t>2020</a:t>
            </a:r>
            <a:endParaRPr lang="en-US" sz="2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1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Stages of Startup &amp; Startup Ecosystem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92162" name="Picture 2" descr="What are the phases of a startup - Content Start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5345119" cy="44899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357422" y="6143644"/>
            <a:ext cx="55007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  <a:hlinkClick r:id="rId4"/>
              </a:rPr>
              <a:t>https://www.thecontentstartup.com/what-are-the-phases-of-a-startup/</a:t>
            </a:r>
            <a:endParaRPr lang="en-IN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latin typeface="Garamond" pitchFamily="18" charset="0"/>
              </a:rPr>
              <a:t>A </a:t>
            </a:r>
            <a:r>
              <a:rPr lang="en-IN" sz="2400" dirty="0" err="1" smtClean="0">
                <a:latin typeface="Garamond" pitchFamily="18" charset="0"/>
              </a:rPr>
              <a:t>startup</a:t>
            </a:r>
            <a:r>
              <a:rPr lang="en-IN" sz="2400" dirty="0" smtClean="0">
                <a:latin typeface="Garamond" pitchFamily="18" charset="0"/>
              </a:rPr>
              <a:t> ecosystem is formed by people, </a:t>
            </a:r>
            <a:r>
              <a:rPr lang="en-IN" sz="2400" dirty="0" err="1" smtClean="0">
                <a:latin typeface="Garamond" pitchFamily="18" charset="0"/>
              </a:rPr>
              <a:t>startups</a:t>
            </a:r>
            <a:r>
              <a:rPr lang="en-IN" sz="2400" dirty="0" smtClean="0">
                <a:latin typeface="Garamond" pitchFamily="18" charset="0"/>
              </a:rPr>
              <a:t> in their various stages and various types of organizations in a location (physical and/or virtual), interacting as a system to create new </a:t>
            </a:r>
            <a:r>
              <a:rPr lang="en-IN" sz="2400" dirty="0" err="1" smtClean="0">
                <a:latin typeface="Garamond" pitchFamily="18" charset="0"/>
              </a:rPr>
              <a:t>startup</a:t>
            </a:r>
            <a:r>
              <a:rPr lang="en-IN" sz="2400" dirty="0" smtClean="0">
                <a:latin typeface="Garamond" pitchFamily="18" charset="0"/>
              </a:rPr>
              <a:t> companies. </a:t>
            </a:r>
          </a:p>
          <a:p>
            <a:pPr algn="just"/>
            <a:endParaRPr lang="en-IN" sz="2400" dirty="0" smtClean="0">
              <a:latin typeface="Garamond" pitchFamily="18" charset="0"/>
            </a:endParaRPr>
          </a:p>
          <a:p>
            <a:pPr algn="just"/>
            <a:r>
              <a:rPr lang="en-IN" sz="2400" dirty="0" smtClean="0">
                <a:latin typeface="Garamond" pitchFamily="18" charset="0"/>
              </a:rPr>
              <a:t>These organizations can be further divided into categories: universities, funding organizations, support organizations (like incubators, accelerators, co-working spaces etc.), research organizations, service provider organizations (like legal, financial services etc.) and large corporations. Different organizations typically focus on specific parts of the ecosystem function and/or </a:t>
            </a:r>
            <a:r>
              <a:rPr lang="en-IN" sz="2400" dirty="0" err="1" smtClean="0">
                <a:latin typeface="Garamond" pitchFamily="18" charset="0"/>
              </a:rPr>
              <a:t>startups</a:t>
            </a:r>
            <a:r>
              <a:rPr lang="en-IN" sz="2400" dirty="0" smtClean="0">
                <a:latin typeface="Garamond" pitchFamily="18" charset="0"/>
              </a:rPr>
              <a:t> at their specific development stage(s).</a:t>
            </a:r>
            <a:endParaRPr lang="en-US" sz="23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is Startup Ecosystem?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2214546" y="62150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 smtClean="0">
                <a:hlinkClick r:id="rId3"/>
              </a:rPr>
              <a:t>https://www.startupcommons.org/what-is-startup-ecosystem.html</a:t>
            </a:r>
            <a:endParaRPr lang="en-IN" sz="1200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/>
          <a:srcRect l="12628" t="19531" r="29722" b="20898"/>
          <a:stretch>
            <a:fillRect/>
          </a:stretch>
        </p:blipFill>
        <p:spPr bwMode="auto">
          <a:xfrm>
            <a:off x="857224" y="1000108"/>
            <a:ext cx="75009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14546" y="62150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 smtClean="0">
                <a:hlinkClick r:id="rId4"/>
              </a:rPr>
              <a:t>https://www.startupcommons.org/what-is-startup-ecosystem.html</a:t>
            </a:r>
            <a:endParaRPr lang="en-IN" sz="1200" dirty="0"/>
          </a:p>
        </p:txBody>
      </p:sp>
      <p:sp>
        <p:nvSpPr>
          <p:cNvPr id="12" name="Rectangle 11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is Startup Ecosystem?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2052" name="Picture 4" descr="What Is Startup Ecosystem - Startup Comm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71546"/>
            <a:ext cx="5429288" cy="493723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14546" y="62150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 smtClean="0">
                <a:hlinkClick r:id="rId4"/>
              </a:rPr>
              <a:t>https://www.startupcommons.org/what-is-startup-ecosystem.html</a:t>
            </a:r>
            <a:endParaRPr lang="en-IN" sz="1200" dirty="0"/>
          </a:p>
        </p:txBody>
      </p:sp>
      <p:sp>
        <p:nvSpPr>
          <p:cNvPr id="13" name="Rectangle 12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Startup Ecosystem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Startup Ecosystem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14348" y="500042"/>
          <a:ext cx="785818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69634" name="Picture 2" descr="https://media-exp1.licdn.com/dms/image/C5112AQEIbOzNkh64zA/article-cover_image-shrink_423_752/0?e=1596672000&amp;v=beta&amp;t=8bMwDvwAf94CykqrZvWMyVIzbCsi_BhrJgiEh7RYK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6874223" cy="36433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28728" y="6286520"/>
            <a:ext cx="7715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4"/>
              </a:rPr>
              <a:t>*https://www.linkedin.com/pulse/indian-startup-ecosystem-2020-anil-gupta-er-anil-guru-/</a:t>
            </a:r>
            <a:endParaRPr lang="en-IN" sz="1200" dirty="0"/>
          </a:p>
        </p:txBody>
      </p:sp>
      <p:sp>
        <p:nvSpPr>
          <p:cNvPr id="12" name="Rectangle 11"/>
          <p:cNvSpPr/>
          <p:nvPr/>
        </p:nvSpPr>
        <p:spPr>
          <a:xfrm>
            <a:off x="2071670" y="1142984"/>
            <a:ext cx="5103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IN" sz="2400" b="1" dirty="0" smtClean="0"/>
              <a:t>The Indian </a:t>
            </a:r>
            <a:r>
              <a:rPr lang="en-IN" sz="2400" b="1" dirty="0" err="1" smtClean="0"/>
              <a:t>Startup</a:t>
            </a:r>
            <a:r>
              <a:rPr lang="en-IN" sz="2400" b="1" dirty="0" smtClean="0"/>
              <a:t> Ecosystem in 2020*</a:t>
            </a:r>
            <a:endParaRPr lang="en-IN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Startup Ecosystem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Example :- Tinkering Labs under </a:t>
            </a:r>
            <a:r>
              <a:rPr lang="en-US" sz="24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Atal</a:t>
            </a: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Innovation Mission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90114" name="Picture 2" descr="ATL in BBMP schools to impart mechanical skills | Deccan Hera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928670"/>
            <a:ext cx="6345251" cy="475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Example :- </a:t>
            </a:r>
            <a:r>
              <a:rPr lang="en-US" sz="24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-Hub set up by Govt. of Gujarat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/>
          <a:srcRect t="4883" r="1720" b="6250"/>
          <a:stretch>
            <a:fillRect/>
          </a:stretch>
        </p:blipFill>
        <p:spPr bwMode="auto">
          <a:xfrm>
            <a:off x="714348" y="714356"/>
            <a:ext cx="78691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57224" y="4886137"/>
            <a:ext cx="77153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700" dirty="0" smtClean="0">
                <a:latin typeface="Garamond" pitchFamily="18" charset="0"/>
              </a:rPr>
              <a:t>Gujarat Student </a:t>
            </a:r>
            <a:r>
              <a:rPr lang="en-IN" sz="1700" dirty="0" err="1" smtClean="0">
                <a:latin typeface="Garamond" pitchFamily="18" charset="0"/>
              </a:rPr>
              <a:t>Startup</a:t>
            </a:r>
            <a:r>
              <a:rPr lang="en-IN" sz="1700" dirty="0" smtClean="0">
                <a:latin typeface="Garamond" pitchFamily="18" charset="0"/>
              </a:rPr>
              <a:t> and Innovation Hub, registered under Section 8 of the companies Act 2013, is envisioned to be a nexus for all </a:t>
            </a:r>
            <a:r>
              <a:rPr lang="en-IN" sz="1700" dirty="0" err="1" smtClean="0">
                <a:latin typeface="Garamond" pitchFamily="18" charset="0"/>
              </a:rPr>
              <a:t>Startup</a:t>
            </a:r>
            <a:r>
              <a:rPr lang="en-IN" sz="1700" dirty="0" smtClean="0">
                <a:latin typeface="Garamond" pitchFamily="18" charset="0"/>
              </a:rPr>
              <a:t> stakeholders to develop an end-to-end innovation and entrepreneurial ecosystem in the State of Gujarat by creating pathways from “Mind-to-Market”. </a:t>
            </a:r>
            <a:r>
              <a:rPr lang="en-IN" sz="1700" dirty="0" err="1" smtClean="0">
                <a:latin typeface="Garamond" pitchFamily="18" charset="0"/>
              </a:rPr>
              <a:t>i</a:t>
            </a:r>
            <a:r>
              <a:rPr lang="en-IN" sz="1700" dirty="0" smtClean="0">
                <a:latin typeface="Garamond" pitchFamily="18" charset="0"/>
              </a:rPr>
              <a:t>-hub is a vibrant incubation setup established under SSIP by the Education Department, Government of Gujarat.</a:t>
            </a:r>
            <a:endParaRPr lang="en-IN" sz="1700" dirty="0">
              <a:latin typeface="Garamond" pitchFamily="18" charset="0"/>
            </a:endParaRPr>
          </a:p>
        </p:txBody>
      </p:sp>
      <p:pic>
        <p:nvPicPr>
          <p:cNvPr id="88067" name="Picture 3" descr="A program on Startup Opportunities in Pharma and Health Car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0"/>
            <a:ext cx="1687973" cy="672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Section 8 Company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14348" y="785794"/>
            <a:ext cx="75724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200" dirty="0" smtClean="0">
                <a:latin typeface="Garamond" pitchFamily="18" charset="0"/>
              </a:rPr>
              <a:t>A Section 8 Company is registered as a limited company under section 8 of Companies Act, 2013 and holds the licence from Central Government, having the following features:</a:t>
            </a:r>
          </a:p>
          <a:p>
            <a:pPr algn="just"/>
            <a:endParaRPr lang="en-IN" sz="2200" dirty="0" smtClean="0">
              <a:latin typeface="Garamond" pitchFamily="18" charset="0"/>
            </a:endParaRPr>
          </a:p>
          <a:p>
            <a:pPr algn="just"/>
            <a:r>
              <a:rPr lang="en-IN" sz="2200" b="1" dirty="0" smtClean="0">
                <a:latin typeface="Garamond" pitchFamily="18" charset="0"/>
              </a:rPr>
              <a:t>a.</a:t>
            </a:r>
            <a:r>
              <a:rPr lang="en-IN" sz="2200" dirty="0" smtClean="0">
                <a:latin typeface="Garamond" pitchFamily="18" charset="0"/>
              </a:rPr>
              <a:t> has in its objects the promotion of commerce, art, science, sports, education, research, social welfare, religion, charity, protection of environment or any such other object;</a:t>
            </a:r>
          </a:p>
          <a:p>
            <a:pPr algn="just"/>
            <a:r>
              <a:rPr lang="en-IN" sz="2200" b="1" dirty="0" smtClean="0">
                <a:latin typeface="Garamond" pitchFamily="18" charset="0"/>
              </a:rPr>
              <a:t>b.</a:t>
            </a:r>
            <a:r>
              <a:rPr lang="en-IN" sz="2200" dirty="0" smtClean="0">
                <a:latin typeface="Garamond" pitchFamily="18" charset="0"/>
              </a:rPr>
              <a:t> intends to apply its profits, if any, or other income in promoting its objects; and</a:t>
            </a:r>
          </a:p>
          <a:p>
            <a:pPr algn="just"/>
            <a:r>
              <a:rPr lang="en-IN" sz="2200" b="1" dirty="0" smtClean="0">
                <a:latin typeface="Garamond" pitchFamily="18" charset="0"/>
              </a:rPr>
              <a:t>c.</a:t>
            </a:r>
            <a:r>
              <a:rPr lang="en-IN" sz="2200" dirty="0" smtClean="0">
                <a:latin typeface="Garamond" pitchFamily="18" charset="0"/>
              </a:rPr>
              <a:t> intends to prohibit the payment of any dividend to its members,</a:t>
            </a:r>
          </a:p>
          <a:p>
            <a:pPr algn="just"/>
            <a:endParaRPr lang="en-IN" sz="2200" dirty="0" smtClean="0">
              <a:latin typeface="Garamond" pitchFamily="18" charset="0"/>
            </a:endParaRPr>
          </a:p>
          <a:p>
            <a:pPr algn="just"/>
            <a:r>
              <a:rPr lang="en-IN" sz="2200" dirty="0" smtClean="0">
                <a:latin typeface="Garamond" pitchFamily="18" charset="0"/>
              </a:rPr>
              <a:t>Central government, if it deems fit, may issue license to the applicant company to be registered as a limited company under Section 8 of Companies Act, 2013. However, the company is not allowed to use the words “Limited” / “Private Limited” in his name.</a:t>
            </a:r>
            <a:endParaRPr lang="en-IN" sz="2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1345718"/>
            <a:ext cx="7500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200" dirty="0" smtClean="0">
                <a:latin typeface="Garamond" pitchFamily="18" charset="0"/>
              </a:rPr>
              <a:t>Of late, India might have become the third-largest </a:t>
            </a:r>
            <a:r>
              <a:rPr lang="en-IN" sz="2200" dirty="0" err="1" smtClean="0">
                <a:latin typeface="Garamond" pitchFamily="18" charset="0"/>
              </a:rPr>
              <a:t>startup</a:t>
            </a:r>
            <a:r>
              <a:rPr lang="en-IN" sz="2200" dirty="0" smtClean="0">
                <a:latin typeface="Garamond" pitchFamily="18" charset="0"/>
              </a:rPr>
              <a:t> ecosystem, but it lacks successful innovation.</a:t>
            </a:r>
          </a:p>
          <a:p>
            <a:pPr algn="just"/>
            <a:endParaRPr lang="en-IN" sz="1000" dirty="0" smtClean="0">
              <a:latin typeface="Garamond" pitchFamily="18" charset="0"/>
            </a:endParaRPr>
          </a:p>
          <a:p>
            <a:pPr algn="just"/>
            <a:r>
              <a:rPr lang="en-IN" sz="2200" dirty="0" smtClean="0">
                <a:latin typeface="Garamond" pitchFamily="18" charset="0"/>
              </a:rPr>
              <a:t>Notwithstanding the fact that market valuation of Indian </a:t>
            </a:r>
            <a:r>
              <a:rPr lang="en-IN" sz="2200" dirty="0" err="1" smtClean="0">
                <a:latin typeface="Garamond" pitchFamily="18" charset="0"/>
              </a:rPr>
              <a:t>startups</a:t>
            </a:r>
            <a:r>
              <a:rPr lang="en-IN" sz="2200" dirty="0" smtClean="0">
                <a:latin typeface="Garamond" pitchFamily="18" charset="0"/>
              </a:rPr>
              <a:t> has grown significantly over the past four years, a recent study, “Entrepreneurial India,” by the IBM Institute for Business Value and Oxford Economics found that </a:t>
            </a:r>
            <a:r>
              <a:rPr lang="en-IN" sz="2200" b="1" dirty="0" smtClean="0">
                <a:latin typeface="Garamond" pitchFamily="18" charset="0"/>
              </a:rPr>
              <a:t>90% of Indian </a:t>
            </a:r>
            <a:r>
              <a:rPr lang="en-IN" sz="2200" b="1" dirty="0" err="1" smtClean="0">
                <a:latin typeface="Garamond" pitchFamily="18" charset="0"/>
              </a:rPr>
              <a:t>startups</a:t>
            </a:r>
            <a:r>
              <a:rPr lang="en-IN" sz="2200" b="1" dirty="0" smtClean="0">
                <a:latin typeface="Garamond" pitchFamily="18" charset="0"/>
              </a:rPr>
              <a:t> fail within the first five years</a:t>
            </a:r>
            <a:r>
              <a:rPr lang="en-IN" sz="2200" dirty="0" smtClean="0">
                <a:latin typeface="Garamond" pitchFamily="18" charset="0"/>
              </a:rPr>
              <a:t>. And the most common reason for failure is lack of innovation. </a:t>
            </a:r>
          </a:p>
          <a:p>
            <a:pPr algn="just"/>
            <a:endParaRPr lang="en-IN" sz="1000" dirty="0" smtClean="0">
              <a:latin typeface="Garamond" pitchFamily="18" charset="0"/>
            </a:endParaRPr>
          </a:p>
          <a:p>
            <a:pPr algn="just"/>
            <a:r>
              <a:rPr lang="en-IN" sz="2200" dirty="0" smtClean="0">
                <a:latin typeface="Garamond" pitchFamily="18" charset="0"/>
              </a:rPr>
              <a:t>77% of venture capitalists surveyed believe that Indian </a:t>
            </a:r>
            <a:r>
              <a:rPr lang="en-IN" sz="2200" dirty="0" err="1" smtClean="0">
                <a:latin typeface="Garamond" pitchFamily="18" charset="0"/>
              </a:rPr>
              <a:t>startups</a:t>
            </a:r>
            <a:r>
              <a:rPr lang="en-IN" sz="2200" dirty="0" smtClean="0">
                <a:latin typeface="Garamond" pitchFamily="18" charset="0"/>
              </a:rPr>
              <a:t> lack new technologies or unique business models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Garamond" pitchFamily="18" charset="0"/>
              </a:rPr>
              <a:t>90% Of Indian </a:t>
            </a:r>
            <a:r>
              <a:rPr lang="en-IN" sz="24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400" b="1" dirty="0" smtClean="0">
                <a:solidFill>
                  <a:srgbClr val="FF0000"/>
                </a:solidFill>
                <a:latin typeface="Garamond" pitchFamily="18" charset="0"/>
              </a:rPr>
              <a:t> Will Fail Because Of Lack Of Innovation, Study Says</a:t>
            </a:r>
            <a:endParaRPr lang="en-IN" sz="24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224" y="6000768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</a:rPr>
              <a:t>https://www.forbes.com/sites/suparnadutt/2017/05/18/startups-in-india-fail-due-lack-of-innovation-according-to-a-new-ibm-study/#201e3c89657b</a:t>
            </a:r>
            <a:endParaRPr lang="en-IN" sz="1200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92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Agenda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026" y="751820"/>
            <a:ext cx="7651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What is Startup Ecosystem?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My experience of startups ecosystem?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Challenges and the Way forward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Garamond" pitchFamily="18" charset="0"/>
              </a:rPr>
              <a:t>90% Of Indian </a:t>
            </a:r>
            <a:r>
              <a:rPr lang="en-IN" sz="20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000" b="1" dirty="0" smtClean="0">
                <a:solidFill>
                  <a:srgbClr val="FF0000"/>
                </a:solidFill>
                <a:latin typeface="Garamond" pitchFamily="18" charset="0"/>
              </a:rPr>
              <a:t> Will Fail Because Of Lack Of Innovation, Study Says</a:t>
            </a:r>
            <a:endParaRPr lang="en-IN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356" y="6000768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</a:rPr>
              <a:t>https://www.forbes.com/sites/suparnadutt/2017/05/18/startups-in-india-fail-due-lack-of-innovation-according-to-a-new-ibm-study/#201e3c89657b</a:t>
            </a:r>
            <a:endParaRPr lang="en-IN" sz="1200" dirty="0">
              <a:latin typeface="Garamond" pitchFamily="18" charset="0"/>
            </a:endParaRPr>
          </a:p>
        </p:txBody>
      </p:sp>
      <p:sp>
        <p:nvSpPr>
          <p:cNvPr id="75778" name="AutoShape 2" descr="Image result for 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780" name="AutoShape 4" descr="Image result for 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5782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2786082" cy="977451"/>
          </a:xfrm>
          <a:prstGeom prst="rect">
            <a:avLst/>
          </a:prstGeom>
          <a:noFill/>
        </p:spPr>
      </p:pic>
      <p:pic>
        <p:nvPicPr>
          <p:cNvPr id="75784" name="Picture 8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14554"/>
            <a:ext cx="1890707" cy="1211129"/>
          </a:xfrm>
          <a:prstGeom prst="rect">
            <a:avLst/>
          </a:prstGeom>
          <a:noFill/>
        </p:spPr>
      </p:pic>
      <p:pic>
        <p:nvPicPr>
          <p:cNvPr id="75788" name="Picture 12" descr="Image result for amaz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214554"/>
            <a:ext cx="1857388" cy="114693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85786" y="128586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Garamond" pitchFamily="18" charset="0"/>
              </a:rPr>
              <a:t>It's well known that most Indian </a:t>
            </a:r>
            <a:r>
              <a:rPr lang="en-IN" dirty="0" err="1" smtClean="0">
                <a:latin typeface="Garamond" pitchFamily="18" charset="0"/>
              </a:rPr>
              <a:t>startups</a:t>
            </a:r>
            <a:r>
              <a:rPr lang="en-IN" dirty="0" smtClean="0">
                <a:latin typeface="Garamond" pitchFamily="18" charset="0"/>
              </a:rPr>
              <a:t> are prone to emulate successful global ideas, by and large fine-tuning an existing model to serve local needs. </a:t>
            </a:r>
            <a:endParaRPr lang="en-IN" dirty="0">
              <a:latin typeface="Garamond" pitchFamily="18" charset="0"/>
            </a:endParaRPr>
          </a:p>
        </p:txBody>
      </p:sp>
      <p:pic>
        <p:nvPicPr>
          <p:cNvPr id="75790" name="Picture 14" descr="Image result for spotify"/>
          <p:cNvPicPr>
            <a:picLocks noChangeAspect="1" noChangeArrowheads="1"/>
          </p:cNvPicPr>
          <p:nvPr/>
        </p:nvPicPr>
        <p:blipFill>
          <a:blip r:embed="rId6"/>
          <a:srcRect t="18735" b="20377"/>
          <a:stretch>
            <a:fillRect/>
          </a:stretch>
        </p:blipFill>
        <p:spPr bwMode="auto">
          <a:xfrm>
            <a:off x="6000760" y="2357430"/>
            <a:ext cx="2476599" cy="791677"/>
          </a:xfrm>
          <a:prstGeom prst="rect">
            <a:avLst/>
          </a:prstGeom>
          <a:noFill/>
        </p:spPr>
      </p:pic>
      <p:pic>
        <p:nvPicPr>
          <p:cNvPr id="75792" name="Picture 16" descr="Image result for flipkart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3500438"/>
            <a:ext cx="1905000" cy="1905000"/>
          </a:xfrm>
          <a:prstGeom prst="rect">
            <a:avLst/>
          </a:prstGeom>
          <a:noFill/>
        </p:spPr>
      </p:pic>
      <p:pic>
        <p:nvPicPr>
          <p:cNvPr id="75794" name="Picture 18" descr="Image result for gaana"/>
          <p:cNvPicPr>
            <a:picLocks noChangeAspect="1" noChangeArrowheads="1"/>
          </p:cNvPicPr>
          <p:nvPr/>
        </p:nvPicPr>
        <p:blipFill>
          <a:blip r:embed="rId8" cstate="print"/>
          <a:srcRect t="38229" r="9090" b="36771"/>
          <a:stretch>
            <a:fillRect/>
          </a:stretch>
        </p:blipFill>
        <p:spPr bwMode="auto">
          <a:xfrm>
            <a:off x="5786446" y="3929066"/>
            <a:ext cx="2857520" cy="785818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rot="16200000" flipH="1">
            <a:off x="2036347" y="3607991"/>
            <a:ext cx="292816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250927" y="3678636"/>
            <a:ext cx="292816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92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Agenda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026" y="751820"/>
            <a:ext cx="7651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What is Startup Ecosystem?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My experience with startups ecosystem?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Challenges and the Way forward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F0C5258-F127-4B99-9B98-96F9FE0EADFF}"/>
              </a:ext>
            </a:extLst>
          </p:cNvPr>
          <p:cNvSpPr/>
          <p:nvPr/>
        </p:nvSpPr>
        <p:spPr>
          <a:xfrm>
            <a:off x="838200" y="4386681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Garamond" panose="02020404030301010803" pitchFamily="18" charset="0"/>
              </a:rPr>
              <a:t>IncMent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- Incubation &amp; </a:t>
            </a:r>
            <a:r>
              <a:rPr lang="en-US" dirty="0" smtClean="0">
                <a:latin typeface="Garamond" panose="02020404030301010803" pitchFamily="18" charset="0"/>
              </a:rPr>
              <a:t>Mentorship, it </a:t>
            </a:r>
            <a:r>
              <a:rPr lang="en-US" dirty="0">
                <a:latin typeface="Garamond" panose="02020404030301010803" pitchFamily="18" charset="0"/>
              </a:rPr>
              <a:t>will incubate and mentor the startups. </a:t>
            </a:r>
            <a:endParaRPr lang="en-US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E-Cell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- Inculcate and promote culture of entrepreneurship by way of forming Entrepreneurship </a:t>
            </a:r>
            <a:r>
              <a:rPr lang="en-US" dirty="0" smtClean="0">
                <a:latin typeface="Garamond" panose="02020404030301010803" pitchFamily="18" charset="0"/>
              </a:rPr>
              <a:t>Cell, </a:t>
            </a:r>
            <a:r>
              <a:rPr lang="en-US" dirty="0">
                <a:latin typeface="Garamond" panose="02020404030301010803" pitchFamily="18" charset="0"/>
              </a:rPr>
              <a:t>consisting of law and management students of the </a:t>
            </a:r>
            <a:r>
              <a:rPr lang="en-US" dirty="0" smtClean="0">
                <a:latin typeface="Garamond" panose="02020404030301010803" pitchFamily="18" charset="0"/>
              </a:rPr>
              <a:t>university.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Research -</a:t>
            </a:r>
            <a:r>
              <a:rPr lang="en-US" dirty="0" smtClean="0">
                <a:latin typeface="Garamond" panose="02020404030301010803" pitchFamily="18" charset="0"/>
              </a:rPr>
              <a:t> On </a:t>
            </a:r>
            <a:r>
              <a:rPr lang="en-US" dirty="0">
                <a:latin typeface="Garamond" panose="02020404030301010803" pitchFamily="18" charset="0"/>
              </a:rPr>
              <a:t>entrepreneurship and allied aspects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66800" y="2596507"/>
            <a:ext cx="7060623" cy="1468595"/>
            <a:chOff x="1066800" y="2596507"/>
            <a:chExt cx="7060623" cy="1468595"/>
          </a:xfrm>
          <a:solidFill>
            <a:srgbClr val="002060"/>
          </a:solidFill>
        </p:grpSpPr>
        <p:sp>
          <p:nvSpPr>
            <p:cNvPr id="13" name="Rounded Rectangle 12"/>
            <p:cNvSpPr/>
            <p:nvPr/>
          </p:nvSpPr>
          <p:spPr>
            <a:xfrm>
              <a:off x="1066800" y="3246564"/>
              <a:ext cx="1924050" cy="8185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IncMent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40282" y="3201220"/>
              <a:ext cx="1924050" cy="8185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E-Cell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203373" y="3201220"/>
              <a:ext cx="1924050" cy="8185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Research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882919" y="2895600"/>
              <a:ext cx="5438775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457700" y="2596507"/>
              <a:ext cx="0" cy="60471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882919" y="2902127"/>
              <a:ext cx="0" cy="29909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321694" y="2902127"/>
              <a:ext cx="0" cy="29909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20882" y="228600"/>
            <a:ext cx="786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GNLU Legal Incubation Council (Sec. 8 Company)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sp>
        <p:nvSpPr>
          <p:cNvPr id="24578" name="AutoShape 2" descr="blob:https://web.whatsapp.com/e38343e8-57e1-4ece-9da3-8601604b29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580" name="AutoShape 4" descr="blob:https://web.whatsapp.com/e38343e8-57e1-4ece-9da3-8601604b29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4581" name="Picture 5" descr="C:\Users\Kalpesh\Downloads\WhatsApp Image 2020-05-27 at 18.01.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612507"/>
            <a:ext cx="1571636" cy="2019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26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1345718"/>
            <a:ext cx="75009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IN" sz="2200" dirty="0" smtClean="0">
                <a:latin typeface="Garamond" pitchFamily="18" charset="0"/>
              </a:rPr>
              <a:t>University’s Fund</a:t>
            </a:r>
          </a:p>
          <a:p>
            <a:pPr marL="457200" indent="-457200" algn="just">
              <a:buAutoNum type="arabicPeriod"/>
            </a:pPr>
            <a:r>
              <a:rPr lang="en-IN" sz="2200" dirty="0" smtClean="0">
                <a:latin typeface="Garamond" pitchFamily="18" charset="0"/>
              </a:rPr>
              <a:t>Fund received from Industries </a:t>
            </a:r>
            <a:r>
              <a:rPr lang="en-IN" sz="2200" dirty="0" err="1" smtClean="0">
                <a:latin typeface="Garamond" pitchFamily="18" charset="0"/>
              </a:rPr>
              <a:t>Commissionerate</a:t>
            </a:r>
            <a:r>
              <a:rPr lang="en-IN" sz="2200" dirty="0" smtClean="0">
                <a:latin typeface="Garamond" pitchFamily="18" charset="0"/>
              </a:rPr>
              <a:t>, Govt. of Gujarat mainly for setting up of system in 2017</a:t>
            </a:r>
          </a:p>
          <a:p>
            <a:pPr marL="457200" indent="-457200" algn="just">
              <a:buAutoNum type="arabicPeriod"/>
            </a:pPr>
            <a:r>
              <a:rPr lang="en-IN" sz="2200" dirty="0" smtClean="0">
                <a:latin typeface="Garamond" pitchFamily="18" charset="0"/>
              </a:rPr>
              <a:t>Fund received from Education Department, Govt. of Gujarat under Student </a:t>
            </a:r>
            <a:r>
              <a:rPr lang="en-IN" sz="2200" dirty="0" err="1" smtClean="0">
                <a:latin typeface="Garamond" pitchFamily="18" charset="0"/>
              </a:rPr>
              <a:t>Startup</a:t>
            </a:r>
            <a:r>
              <a:rPr lang="en-IN" sz="2200" dirty="0" smtClean="0">
                <a:latin typeface="Garamond" pitchFamily="18" charset="0"/>
              </a:rPr>
              <a:t> &amp; Innovation Policy (SSIP) in 2017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Garamond" pitchFamily="18" charset="0"/>
              </a:rPr>
              <a:t>Funds with GNLU Legal Incubation Council</a:t>
            </a:r>
            <a:endParaRPr lang="en-IN" sz="24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94210" name="Picture 2" descr="Gujarat National Law University - 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39602"/>
            <a:ext cx="1071570" cy="1032604"/>
          </a:xfrm>
          <a:prstGeom prst="rect">
            <a:avLst/>
          </a:prstGeom>
          <a:noFill/>
        </p:spPr>
      </p:pic>
      <p:pic>
        <p:nvPicPr>
          <p:cNvPr id="11" name="Picture 3" descr="A program on Startup Opportunities in Pharma and Health Car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182478"/>
            <a:ext cx="1687973" cy="672049"/>
          </a:xfrm>
          <a:prstGeom prst="rect">
            <a:avLst/>
          </a:prstGeom>
          <a:noFill/>
        </p:spPr>
      </p:pic>
      <p:pic>
        <p:nvPicPr>
          <p:cNvPr id="94212" name="Picture 4" descr="e-Gov Project for Industries Commissionerate off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5182478"/>
            <a:ext cx="1485910" cy="857256"/>
          </a:xfrm>
          <a:prstGeom prst="rect">
            <a:avLst/>
          </a:prstGeom>
          <a:noFill/>
        </p:spPr>
      </p:pic>
      <p:pic>
        <p:nvPicPr>
          <p:cNvPr id="12" name="Picture 5" descr="C:\Users\Kalpesh\Downloads\WhatsApp Image 2020-05-27 at 18.01.3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429000"/>
            <a:ext cx="1000132" cy="1285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2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2734762" cy="347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14678" y="4643446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hlinkClick r:id="rId4"/>
              </a:rPr>
              <a:t>http://legalstartups.info/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2786050" y="5286388"/>
            <a:ext cx="4012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dirty="0" smtClean="0">
                <a:latin typeface="Garamond" pitchFamily="18" charset="0"/>
              </a:rPr>
              <a:t>Founder      :- Dr. </a:t>
            </a:r>
            <a:r>
              <a:rPr lang="en-IN" dirty="0" err="1" smtClean="0">
                <a:latin typeface="Garamond" pitchFamily="18" charset="0"/>
              </a:rPr>
              <a:t>Kalpeshkumar</a:t>
            </a:r>
            <a:r>
              <a:rPr lang="en-IN" dirty="0" smtClean="0">
                <a:latin typeface="Garamond" pitchFamily="18" charset="0"/>
              </a:rPr>
              <a:t> L Gupta </a:t>
            </a:r>
          </a:p>
          <a:p>
            <a:r>
              <a:rPr lang="en-IN" dirty="0" smtClean="0">
                <a:latin typeface="Garamond" pitchFamily="18" charset="0"/>
              </a:rPr>
              <a:t>Founded in  :- 2018</a:t>
            </a:r>
            <a:endParaRPr lang="en-IN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146" name="Picture 2" descr="Logo"/>
          <p:cNvPicPr>
            <a:picLocks noChangeAspect="1" noChangeArrowheads="1"/>
          </p:cNvPicPr>
          <p:nvPr/>
        </p:nvPicPr>
        <p:blipFill>
          <a:blip r:embed="rId3"/>
          <a:srcRect r="70604"/>
          <a:stretch>
            <a:fillRect/>
          </a:stretch>
        </p:blipFill>
        <p:spPr bwMode="auto">
          <a:xfrm>
            <a:off x="2143108" y="1214422"/>
            <a:ext cx="1689424" cy="1428760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214422"/>
            <a:ext cx="1357322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15" y="3714752"/>
            <a:ext cx="1293177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o photo description available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643314"/>
            <a:ext cx="1443977" cy="17145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00100" y="50004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Bookman Old Style" pitchFamily="18" charset="0"/>
              </a:rPr>
              <a:t>My Story</a:t>
            </a:r>
            <a:endParaRPr lang="en-IN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264318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2016</a:t>
            </a:r>
            <a:endParaRPr lang="en-IN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27146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2017</a:t>
            </a:r>
            <a:endParaRPr lang="en-IN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54171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2018</a:t>
            </a:r>
            <a:endParaRPr lang="en-IN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54171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2019</a:t>
            </a:r>
            <a:endParaRPr lang="en-IN" b="1" dirty="0">
              <a:latin typeface="Bookman Old Style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037142" y="3678636"/>
            <a:ext cx="49284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4414" y="3500438"/>
            <a:ext cx="657229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28728" y="300037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>
                <a:latin typeface="Bookman Old Style" pitchFamily="18" charset="0"/>
              </a:rPr>
              <a:t>klgupta.in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6314" y="300037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Bookman Old Style" pitchFamily="18" charset="0"/>
              </a:rPr>
              <a:t>probono-india.in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852" y="57864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Bookman Old Style" pitchFamily="18" charset="0"/>
              </a:rPr>
              <a:t>legalstartups.info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4876" y="57864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>
                <a:latin typeface="Bookman Old Style" pitchFamily="18" charset="0"/>
              </a:rPr>
              <a:t>courtmanagement.in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Agenda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026" y="751820"/>
            <a:ext cx="7651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What is Startup Ecosystem?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My experience of startups ecosystem?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Challenges and the Way forward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Faculty handling </a:t>
            </a:r>
            <a:r>
              <a:rPr lang="en-IN" sz="2400" dirty="0" err="1" smtClean="0">
                <a:latin typeface="Garamond" pitchFamily="18" charset="0"/>
              </a:rPr>
              <a:t>startups</a:t>
            </a:r>
            <a:r>
              <a:rPr lang="en-IN" sz="2400" dirty="0" smtClean="0">
                <a:latin typeface="Garamond" pitchFamily="18" charset="0"/>
              </a:rPr>
              <a:t> activities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Convincing students for </a:t>
            </a:r>
            <a:r>
              <a:rPr lang="en-IN" sz="2400" dirty="0" err="1" smtClean="0">
                <a:latin typeface="Garamond" pitchFamily="18" charset="0"/>
              </a:rPr>
              <a:t>startup</a:t>
            </a:r>
            <a:r>
              <a:rPr lang="en-IN" sz="2400" dirty="0" smtClean="0">
                <a:latin typeface="Garamond" pitchFamily="18" charset="0"/>
              </a:rPr>
              <a:t> related activities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Non inclusion of </a:t>
            </a:r>
            <a:r>
              <a:rPr lang="en-IN" sz="2400" dirty="0" err="1" smtClean="0">
                <a:latin typeface="Garamond" pitchFamily="18" charset="0"/>
              </a:rPr>
              <a:t>Startup</a:t>
            </a:r>
            <a:r>
              <a:rPr lang="en-IN" sz="2400" dirty="0" smtClean="0">
                <a:latin typeface="Garamond" pitchFamily="18" charset="0"/>
              </a:rPr>
              <a:t>, Entrepreneurship related topics in curriculum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Management Support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Govt. Support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Collaboration between institutions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Cumbersome process for providing support to </a:t>
            </a:r>
            <a:r>
              <a:rPr lang="en-IN" sz="2400" dirty="0" err="1" smtClean="0">
                <a:latin typeface="Garamond" pitchFamily="18" charset="0"/>
              </a:rPr>
              <a:t>startup</a:t>
            </a:r>
            <a:endParaRPr lang="en-US" sz="23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Challenges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7828" name="Picture 4" descr="Challenge Icons - Download Free Vector Icons | Noun Proj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Faculty interested in </a:t>
            </a:r>
            <a:r>
              <a:rPr lang="en-IN" sz="2400" dirty="0" err="1" smtClean="0">
                <a:latin typeface="Garamond" pitchFamily="18" charset="0"/>
              </a:rPr>
              <a:t>startup</a:t>
            </a:r>
            <a:r>
              <a:rPr lang="en-IN" sz="2400" dirty="0" smtClean="0">
                <a:latin typeface="Garamond" pitchFamily="18" charset="0"/>
              </a:rPr>
              <a:t> related activities should be appointed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Building of students team by creating E-Cell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Inclusion of </a:t>
            </a:r>
            <a:r>
              <a:rPr lang="en-IN" sz="2400" dirty="0" err="1" smtClean="0">
                <a:latin typeface="Garamond" pitchFamily="18" charset="0"/>
              </a:rPr>
              <a:t>Startup</a:t>
            </a:r>
            <a:r>
              <a:rPr lang="en-IN" sz="2400" dirty="0" smtClean="0">
                <a:latin typeface="Garamond" pitchFamily="18" charset="0"/>
              </a:rPr>
              <a:t>, Entrepreneurship subjects, topics in curriculum and provide incentives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Convince management with proper proposal for building ecosystem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Collaborate with other institutions and build synergy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Garamond" pitchFamily="18" charset="0"/>
              </a:rPr>
              <a:t>Sound </a:t>
            </a:r>
            <a:r>
              <a:rPr lang="en-IN" sz="2400" dirty="0" err="1" smtClean="0">
                <a:latin typeface="Garamond" pitchFamily="18" charset="0"/>
              </a:rPr>
              <a:t>Startup</a:t>
            </a:r>
            <a:r>
              <a:rPr lang="en-IN" sz="2400" dirty="0" smtClean="0">
                <a:latin typeface="Garamond" pitchFamily="18" charset="0"/>
              </a:rPr>
              <a:t> policy by Govt., Institutions</a:t>
            </a:r>
            <a:endParaRPr lang="en-US" sz="23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The Way Forward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5778" name="Picture 2" descr="Arrow Icon of Glyph style - Available in SVG, PNG, EPS, AI &amp; Icon ..."/>
          <p:cNvPicPr>
            <a:picLocks noChangeAspect="1" noChangeArrowheads="1"/>
          </p:cNvPicPr>
          <p:nvPr/>
        </p:nvPicPr>
        <p:blipFill>
          <a:blip r:embed="rId3"/>
          <a:srcRect t="26366" b="29688"/>
          <a:stretch>
            <a:fillRect/>
          </a:stretch>
        </p:blipFill>
        <p:spPr bwMode="auto">
          <a:xfrm>
            <a:off x="7000892" y="285728"/>
            <a:ext cx="1285884" cy="565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 descr="Image result for think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71546"/>
            <a:ext cx="6096000" cy="43053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100" y="35716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Any questions?</a:t>
            </a:r>
            <a:endParaRPr lang="en-I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Agenda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026" y="751820"/>
            <a:ext cx="7651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What is Startup Ecosystem?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My experience of startups ecosystem?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Challenges and the Way forward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30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18945"/>
            <a:ext cx="5181600" cy="3445966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89562" y="4126811"/>
            <a:ext cx="6926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Dr. </a:t>
            </a:r>
            <a:r>
              <a:rPr lang="en-US" altLang="en-US" sz="2400" b="1" dirty="0" err="1">
                <a:latin typeface="Verdana" panose="020B0604030504040204" pitchFamily="34" charset="0"/>
              </a:rPr>
              <a:t>Kalpeshkumar</a:t>
            </a:r>
            <a:r>
              <a:rPr lang="en-US" altLang="en-US" sz="2400" b="1" dirty="0">
                <a:latin typeface="Verdana" panose="020B0604030504040204" pitchFamily="34" charset="0"/>
              </a:rPr>
              <a:t> L Gupta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Verdana" panose="020B0604030504040204" pitchFamily="34" charset="0"/>
              </a:rPr>
              <a:t>www.klgupta.in</a:t>
            </a:r>
            <a:endParaRPr lang="en-US" altLang="en-US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51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6198535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anose="02020404030301010803" pitchFamily="18" charset="0"/>
              </a:rPr>
              <a:t>Cont</a:t>
            </a:r>
            <a:r>
              <a:rPr lang="en-US" sz="1600" dirty="0" smtClean="0">
                <a:latin typeface="Garamond" panose="02020404030301010803" pitchFamily="18" charset="0"/>
              </a:rPr>
              <a:t>…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57224" y="1071546"/>
            <a:ext cx="34290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 smtClean="0">
                <a:latin typeface="Garamond" pitchFamily="18" charset="0"/>
              </a:rPr>
              <a:t>The campaign was first announced by Indian Prime Minister, </a:t>
            </a:r>
            <a:r>
              <a:rPr lang="en-IN" sz="2000" dirty="0" err="1" smtClean="0">
                <a:latin typeface="Garamond" pitchFamily="18" charset="0"/>
              </a:rPr>
              <a:t>Narendra</a:t>
            </a:r>
            <a:r>
              <a:rPr lang="en-IN" sz="2000" dirty="0" smtClean="0">
                <a:latin typeface="Garamond" pitchFamily="18" charset="0"/>
              </a:rPr>
              <a:t> </a:t>
            </a:r>
            <a:r>
              <a:rPr lang="en-IN" sz="2000" dirty="0" err="1" smtClean="0">
                <a:latin typeface="Garamond" pitchFamily="18" charset="0"/>
              </a:rPr>
              <a:t>Modi</a:t>
            </a:r>
            <a:r>
              <a:rPr lang="en-IN" sz="2000" dirty="0" smtClean="0">
                <a:latin typeface="Garamond" pitchFamily="18" charset="0"/>
              </a:rPr>
              <a:t> during his </a:t>
            </a:r>
            <a:r>
              <a:rPr lang="en-IN" sz="2000" b="1" dirty="0" smtClean="0">
                <a:latin typeface="Garamond" pitchFamily="18" charset="0"/>
              </a:rPr>
              <a:t>15 August 2015 </a:t>
            </a:r>
            <a:r>
              <a:rPr lang="en-IN" sz="2000" dirty="0" smtClean="0">
                <a:latin typeface="Garamond" pitchFamily="18" charset="0"/>
              </a:rPr>
              <a:t>address from the Red Fort, in New Delhi.</a:t>
            </a:r>
          </a:p>
          <a:p>
            <a:endParaRPr lang="en-IN" sz="1400" dirty="0" smtClean="0">
              <a:latin typeface="Garamond" pitchFamily="18" charset="0"/>
            </a:endParaRPr>
          </a:p>
          <a:p>
            <a:pPr algn="just"/>
            <a:r>
              <a:rPr lang="en-IN" sz="2000" dirty="0" smtClean="0">
                <a:latin typeface="Garamond" pitchFamily="18" charset="0"/>
              </a:rPr>
              <a:t>The action plan of this initiative, is based on the following three pillars:</a:t>
            </a:r>
          </a:p>
          <a:p>
            <a:endParaRPr lang="en-IN" sz="1400" dirty="0" smtClean="0">
              <a:latin typeface="Garamond" pitchFamily="18" charset="0"/>
            </a:endParaRPr>
          </a:p>
          <a:p>
            <a:r>
              <a:rPr lang="en-IN" sz="2000" dirty="0" smtClean="0">
                <a:latin typeface="Garamond" pitchFamily="18" charset="0"/>
              </a:rPr>
              <a:t>1. Simplification and Handholding.</a:t>
            </a:r>
          </a:p>
          <a:p>
            <a:r>
              <a:rPr lang="en-IN" sz="2000" dirty="0" smtClean="0">
                <a:latin typeface="Garamond" pitchFamily="18" charset="0"/>
              </a:rPr>
              <a:t>2. Funding Support and Incentives.</a:t>
            </a:r>
          </a:p>
          <a:p>
            <a:r>
              <a:rPr lang="en-IN" sz="2000" dirty="0" smtClean="0">
                <a:latin typeface="Garamond" pitchFamily="18" charset="0"/>
              </a:rPr>
              <a:t>3. Industry-Academia Partnership and Incubation.</a:t>
            </a:r>
            <a:endParaRPr lang="en-IN" sz="2000" dirty="0">
              <a:latin typeface="Garamond" pitchFamily="18" charset="0"/>
            </a:endParaRPr>
          </a:p>
        </p:txBody>
      </p:sp>
      <p:pic>
        <p:nvPicPr>
          <p:cNvPr id="71684" name="Picture 4" descr="Image result for startups india red f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3929122" cy="39291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00100" y="2143116"/>
            <a:ext cx="721523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Garamond" pitchFamily="18" charset="0"/>
              </a:rPr>
              <a:t>2018 </a:t>
            </a:r>
            <a:r>
              <a:rPr lang="en-IN" b="1" dirty="0" err="1" smtClean="0">
                <a:latin typeface="Garamond" pitchFamily="18" charset="0"/>
              </a:rPr>
              <a:t>Startup</a:t>
            </a:r>
            <a:r>
              <a:rPr lang="en-IN" b="1" dirty="0" smtClean="0">
                <a:latin typeface="Garamond" pitchFamily="18" charset="0"/>
              </a:rPr>
              <a:t> State Ranking</a:t>
            </a:r>
            <a:r>
              <a:rPr lang="en-IN" dirty="0" smtClean="0">
                <a:latin typeface="Garamond" pitchFamily="18" charset="0"/>
              </a:rPr>
              <a:t> are as follows:</a:t>
            </a:r>
          </a:p>
          <a:p>
            <a:endParaRPr lang="en-IN" baseline="300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Best performer:</a:t>
            </a:r>
            <a:r>
              <a:rPr lang="en-IN" dirty="0" smtClean="0">
                <a:latin typeface="Garamond" pitchFamily="18" charset="0"/>
              </a:rPr>
              <a:t> Gujarat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Top performers: </a:t>
            </a:r>
            <a:r>
              <a:rPr lang="en-IN" dirty="0" smtClean="0">
                <a:latin typeface="Garamond" pitchFamily="18" charset="0"/>
              </a:rPr>
              <a:t>Karnataka, Kerala, </a:t>
            </a:r>
            <a:r>
              <a:rPr lang="en-IN" dirty="0" err="1" smtClean="0">
                <a:latin typeface="Garamond" pitchFamily="18" charset="0"/>
              </a:rPr>
              <a:t>Odisha</a:t>
            </a:r>
            <a:r>
              <a:rPr lang="en-IN" dirty="0" smtClean="0">
                <a:latin typeface="Garamond" pitchFamily="18" charset="0"/>
              </a:rPr>
              <a:t>, and Rajasthan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Leader:</a:t>
            </a:r>
            <a:r>
              <a:rPr lang="en-IN" dirty="0" smtClean="0">
                <a:latin typeface="Garamond" pitchFamily="18" charset="0"/>
              </a:rPr>
              <a:t> Andhra Pradesh, Bihar, Chhattisgarh, Madhya Pradesh, and </a:t>
            </a:r>
            <a:r>
              <a:rPr lang="en-IN" dirty="0" err="1" smtClean="0">
                <a:latin typeface="Garamond" pitchFamily="18" charset="0"/>
              </a:rPr>
              <a:t>Telangana</a:t>
            </a:r>
            <a:endParaRPr lang="en-IN" dirty="0" smtClean="0">
              <a:latin typeface="Garamond" pitchFamily="18" charset="0"/>
            </a:endParaRP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Aspiring leaders:</a:t>
            </a:r>
            <a:r>
              <a:rPr lang="en-IN" dirty="0" smtClean="0">
                <a:latin typeface="Garamond" pitchFamily="18" charset="0"/>
              </a:rPr>
              <a:t> Haryana, Himachal Pradesh, Jharkhand, Uttar Pradesh, and West Bengal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Emerging states:</a:t>
            </a:r>
            <a:r>
              <a:rPr lang="en-IN" dirty="0" smtClean="0">
                <a:latin typeface="Garamond" pitchFamily="18" charset="0"/>
              </a:rPr>
              <a:t> Assam, Delhi, Goa, Jammu &amp; Kashmir, Maharashtra, Punjab, Tamil Nadu, and </a:t>
            </a:r>
            <a:r>
              <a:rPr lang="en-IN" dirty="0" err="1" smtClean="0">
                <a:latin typeface="Garamond" pitchFamily="18" charset="0"/>
              </a:rPr>
              <a:t>Uttarakhand</a:t>
            </a:r>
            <a:endParaRPr lang="en-IN" dirty="0" smtClean="0">
              <a:latin typeface="Garamond" pitchFamily="18" charset="0"/>
            </a:endParaRP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Beginners:</a:t>
            </a:r>
            <a:r>
              <a:rPr lang="en-IN" dirty="0" smtClean="0">
                <a:latin typeface="Garamond" pitchFamily="18" charset="0"/>
              </a:rPr>
              <a:t> Chandigarh, Manipur, Mizoram, Nagaland, </a:t>
            </a:r>
            <a:r>
              <a:rPr lang="en-IN" dirty="0" err="1" smtClean="0">
                <a:latin typeface="Garamond" pitchFamily="18" charset="0"/>
              </a:rPr>
              <a:t>Puducherry</a:t>
            </a:r>
            <a:r>
              <a:rPr lang="en-IN" dirty="0" smtClean="0">
                <a:latin typeface="Garamond" pitchFamily="18" charset="0"/>
              </a:rPr>
              <a:t>, Sikkim, and Tripura</a:t>
            </a:r>
            <a:endParaRPr lang="en-IN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4" y="621508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</a:rPr>
              <a:t>https://economictimes.indiatimes.com/small-biz/startups/newsbuzz/gujarat-best-state-in-providing-strong-ecosystem-for-startups-dipp-ranking/articleshow/67176184.cms</a:t>
            </a:r>
            <a:endParaRPr lang="en-IN" sz="1200" dirty="0"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662" y="1214422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  <a:t>Gujarat best state in providing strong ecosystem for </a:t>
            </a:r>
            <a:r>
              <a:rPr lang="en-IN" sz="22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  <a:t>: Dept of Industrial Policy &amp; Promotion ranking </a:t>
            </a:r>
            <a:b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en-IN" dirty="0" smtClean="0">
                <a:latin typeface="Garamond" pitchFamily="18" charset="0"/>
              </a:rPr>
              <a:t/>
            </a:r>
            <a:br>
              <a:rPr lang="en-IN" dirty="0" smtClean="0">
                <a:latin typeface="Garamond" pitchFamily="18" charset="0"/>
              </a:rPr>
            </a:br>
            <a:endParaRPr lang="en-IN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Garamond" panose="02020404030301010803" pitchFamily="18" charset="0"/>
              </a:rPr>
              <a:t>An entity shall be considered as a Startup: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sz="1200" dirty="0" smtClean="0">
              <a:latin typeface="Garamond" panose="02020404030301010803" pitchFamily="18" charset="0"/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. </a:t>
            </a:r>
            <a:r>
              <a:rPr lang="en-US" dirty="0" err="1" smtClean="0">
                <a:latin typeface="Garamond" panose="02020404030301010803" pitchFamily="18" charset="0"/>
              </a:rPr>
              <a:t>Upto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a period of </a:t>
            </a:r>
            <a:r>
              <a:rPr lang="en-US" b="1" u="sng" dirty="0" smtClean="0">
                <a:latin typeface="Garamond" panose="02020404030301010803" pitchFamily="18" charset="0"/>
              </a:rPr>
              <a:t>7 </a:t>
            </a:r>
            <a:r>
              <a:rPr lang="en-US" b="1" u="sng" dirty="0">
                <a:latin typeface="Garamond" panose="02020404030301010803" pitchFamily="18" charset="0"/>
              </a:rPr>
              <a:t>years </a:t>
            </a:r>
            <a:r>
              <a:rPr lang="en-US" dirty="0">
                <a:latin typeface="Garamond" panose="02020404030301010803" pitchFamily="18" charset="0"/>
              </a:rPr>
              <a:t>from the date of incorporation/registration,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if </a:t>
            </a:r>
            <a:r>
              <a:rPr lang="en-US" dirty="0">
                <a:latin typeface="Garamond" panose="02020404030301010803" pitchFamily="18" charset="0"/>
              </a:rPr>
              <a:t>it is incorporated as a private limited company (as defined in the Companies Act, 2013) </a:t>
            </a:r>
            <a:r>
              <a:rPr lang="en-US" b="1" dirty="0">
                <a:latin typeface="Garamond" panose="02020404030301010803" pitchFamily="18" charset="0"/>
              </a:rPr>
              <a:t>or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registered </a:t>
            </a:r>
            <a:r>
              <a:rPr lang="en-US" dirty="0">
                <a:latin typeface="Garamond" panose="02020404030301010803" pitchFamily="18" charset="0"/>
              </a:rPr>
              <a:t>as a partnership firm (registered under section 59 of the Partnership Act, 1932) </a:t>
            </a:r>
            <a:r>
              <a:rPr lang="en-US" b="1" dirty="0">
                <a:latin typeface="Garamond" panose="02020404030301010803" pitchFamily="18" charset="0"/>
              </a:rPr>
              <a:t>or</a:t>
            </a:r>
            <a:r>
              <a:rPr lang="en-US" dirty="0">
                <a:latin typeface="Garamond" panose="02020404030301010803" pitchFamily="18" charset="0"/>
              </a:rPr>
              <a:t> a limited liability partnership (under the Limited Liability Partnership Act, 2008) in India.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dirty="0" smtClean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In </a:t>
            </a:r>
            <a:r>
              <a:rPr lang="en-US" dirty="0">
                <a:latin typeface="Garamond" panose="02020404030301010803" pitchFamily="18" charset="0"/>
              </a:rPr>
              <a:t>the case of Startups in the </a:t>
            </a:r>
            <a:r>
              <a:rPr lang="en-US" u="sng" dirty="0">
                <a:latin typeface="Garamond" panose="02020404030301010803" pitchFamily="18" charset="0"/>
              </a:rPr>
              <a:t>biotechnology sector</a:t>
            </a:r>
            <a:r>
              <a:rPr lang="en-US" dirty="0">
                <a:latin typeface="Garamond" panose="02020404030301010803" pitchFamily="18" charset="0"/>
              </a:rPr>
              <a:t>, the period shall be </a:t>
            </a:r>
            <a:r>
              <a:rPr lang="en-US" dirty="0" err="1">
                <a:latin typeface="Garamond" panose="02020404030301010803" pitchFamily="18" charset="0"/>
              </a:rPr>
              <a:t>upto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u="sng" dirty="0" smtClean="0">
                <a:latin typeface="Garamond" panose="02020404030301010803" pitchFamily="18" charset="0"/>
              </a:rPr>
              <a:t>10 </a:t>
            </a:r>
            <a:r>
              <a:rPr lang="en-US" u="sng" dirty="0">
                <a:latin typeface="Garamond" panose="02020404030301010803" pitchFamily="18" charset="0"/>
              </a:rPr>
              <a:t>years </a:t>
            </a:r>
            <a:r>
              <a:rPr lang="en-US" dirty="0">
                <a:latin typeface="Garamond" panose="02020404030301010803" pitchFamily="18" charset="0"/>
              </a:rPr>
              <a:t>from the date of its incorporation/ registration.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ii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. </a:t>
            </a:r>
            <a:r>
              <a:rPr lang="en-US" dirty="0">
                <a:latin typeface="Garamond" panose="02020404030301010803" pitchFamily="18" charset="0"/>
              </a:rPr>
              <a:t>Turnover of the entity for any of the financial years since incorporation/ registration has not exceeded </a:t>
            </a:r>
            <a:r>
              <a:rPr lang="en-US" dirty="0" err="1">
                <a:latin typeface="Garamond" panose="02020404030301010803" pitchFamily="18" charset="0"/>
              </a:rPr>
              <a:t>Rs</a:t>
            </a:r>
            <a:r>
              <a:rPr lang="en-US" dirty="0">
                <a:latin typeface="Garamond" panose="02020404030301010803" pitchFamily="18" charset="0"/>
              </a:rPr>
              <a:t>. 25 crore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iii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. </a:t>
            </a:r>
            <a:r>
              <a:rPr lang="en-US" dirty="0">
                <a:latin typeface="Garamond" panose="02020404030301010803" pitchFamily="18" charset="0"/>
              </a:rPr>
              <a:t>Entity is working towards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innovation, development or improvement of products or processes or services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, </a:t>
            </a:r>
            <a:r>
              <a:rPr lang="en-US" dirty="0">
                <a:latin typeface="Garamond" panose="02020404030301010803" pitchFamily="18" charset="0"/>
              </a:rPr>
              <a:t>or if it is a scalable business model with a high potential of employment generation or wealth creation.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6753" y="6335568"/>
            <a:ext cx="7551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https://dipp.gov.in/sites/default/files/Startup_Notification11April2018_0.pdf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MINISTRY OF COMMERCE AND INDUSTRY (Department of Industrial Policy and Promotion) NOTIFICATION New Delhi, the 11th April,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6198535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anose="02020404030301010803" pitchFamily="18" charset="0"/>
              </a:rPr>
              <a:t>Cont</a:t>
            </a:r>
            <a:r>
              <a:rPr lang="en-US" sz="1600" dirty="0" smtClean="0">
                <a:latin typeface="Garamond" panose="02020404030301010803" pitchFamily="18" charset="0"/>
              </a:rPr>
              <a:t>…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1231880"/>
            <a:ext cx="75009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Garamond" panose="02020404030301010803" pitchFamily="18" charset="0"/>
              </a:rPr>
              <a:t>Provided </a:t>
            </a:r>
            <a:r>
              <a:rPr lang="en-US" dirty="0">
                <a:latin typeface="Garamond" panose="02020404030301010803" pitchFamily="18" charset="0"/>
              </a:rPr>
              <a:t>that an entity formed by splitting up or reconstruction of an existing business shall not be considered a ‘Startup’.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b="1" dirty="0" smtClean="0">
                <a:latin typeface="Garamond" panose="02020404030301010803" pitchFamily="18" charset="0"/>
              </a:rPr>
              <a:t>Explanation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An </a:t>
            </a:r>
            <a:r>
              <a:rPr lang="en-US" dirty="0">
                <a:latin typeface="Garamond" panose="02020404030301010803" pitchFamily="18" charset="0"/>
              </a:rPr>
              <a:t>entity shall cease to be a Startup on completion of 7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years from the date of its incorporation/ registration </a:t>
            </a:r>
            <a:r>
              <a:rPr lang="en-US" u="sng" dirty="0">
                <a:latin typeface="Garamond" panose="02020404030301010803" pitchFamily="18" charset="0"/>
              </a:rPr>
              <a:t>or</a:t>
            </a:r>
            <a:r>
              <a:rPr lang="en-US" dirty="0">
                <a:latin typeface="Garamond" panose="02020404030301010803" pitchFamily="18" charset="0"/>
              </a:rPr>
              <a:t> if its turnover for any previous year exceeds Rupees 25 crore.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In </a:t>
            </a:r>
            <a:r>
              <a:rPr lang="en-US" dirty="0">
                <a:latin typeface="Garamond" panose="02020404030301010803" pitchFamily="18" charset="0"/>
              </a:rPr>
              <a:t>respect of Startups in the biotechnology sector, an entity shall cease to be a Startup on completion of </a:t>
            </a:r>
            <a:r>
              <a:rPr lang="en-US" dirty="0" smtClean="0">
                <a:latin typeface="Garamond" panose="02020404030301010803" pitchFamily="18" charset="0"/>
              </a:rPr>
              <a:t>10 </a:t>
            </a:r>
            <a:r>
              <a:rPr lang="en-US" dirty="0">
                <a:latin typeface="Garamond" panose="02020404030301010803" pitchFamily="18" charset="0"/>
              </a:rPr>
              <a:t>years from the date of its incorporation/ registration or if its turnover for any previous year exceeds </a:t>
            </a:r>
            <a:r>
              <a:rPr lang="en-US" dirty="0" err="1">
                <a:latin typeface="Garamond" panose="02020404030301010803" pitchFamily="18" charset="0"/>
              </a:rPr>
              <a:t>Rs</a:t>
            </a:r>
            <a:r>
              <a:rPr lang="en-US" dirty="0">
                <a:latin typeface="Garamond" panose="02020404030301010803" pitchFamily="18" charset="0"/>
              </a:rPr>
              <a:t>. 25 crore.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5315" y="6335568"/>
            <a:ext cx="7551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https://dipp.gov.in/sites/default/files/Startup_Notification11April2018_0.pdf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MINISTRY OF COMMERCE AND INDUSTRY (Department of Industrial Policy and Promotion) NOTIFICATION New Delhi, the 11th April,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153" y="-7239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anose="02020404030301010803" pitchFamily="18" charset="0"/>
              </a:rPr>
              <a:t>Cont</a:t>
            </a:r>
            <a:r>
              <a:rPr lang="en-US" sz="1600" dirty="0" smtClean="0">
                <a:latin typeface="Garamond" panose="02020404030301010803" pitchFamily="18" charset="0"/>
              </a:rPr>
              <a:t>…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92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latin typeface="Garamond" pitchFamily="18" charset="0"/>
              </a:rPr>
              <a:t>An </a:t>
            </a:r>
            <a:r>
              <a:rPr lang="en-IN" sz="2400" b="1" dirty="0" smtClean="0">
                <a:latin typeface="Garamond" pitchFamily="18" charset="0"/>
              </a:rPr>
              <a:t>ecosystem</a:t>
            </a:r>
            <a:r>
              <a:rPr lang="en-IN" sz="2400" dirty="0" smtClean="0">
                <a:latin typeface="Garamond" pitchFamily="18" charset="0"/>
              </a:rPr>
              <a:t> is a community of living organisms in conjunction with the nonliving components of their environment, interacting as a system.</a:t>
            </a:r>
            <a:endParaRPr lang="en-US" sz="23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is Ecosystem ?.....scientific term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4098" name="Picture 2" descr="Ecosystem Definition - TellmeWhyFacts | Science 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14620"/>
            <a:ext cx="6810375" cy="340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2056" name="Picture 8" descr="Startup Development Phases - Startup Comm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7500990" cy="42193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71604" y="572151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Start Ecosystem means all support system required during the period of </a:t>
            </a:r>
            <a:r>
              <a:rPr lang="en-IN" sz="2000" b="1" dirty="0" err="1" smtClean="0"/>
              <a:t>Startup</a:t>
            </a:r>
            <a:r>
              <a:rPr lang="en-IN" sz="2000" b="1" dirty="0" smtClean="0"/>
              <a:t> Journey.</a:t>
            </a:r>
            <a:endParaRPr lang="en-IN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Stages of Startup &amp; Startup Ecosystem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4214810" y="5214950"/>
            <a:ext cx="357190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8619</TotalTime>
  <Words>1196</Words>
  <Application>Microsoft Office PowerPoint</Application>
  <PresentationFormat>On-screen Show (4:3)</PresentationFormat>
  <Paragraphs>246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I617</dc:creator>
  <cp:lastModifiedBy>Kalpesh</cp:lastModifiedBy>
  <cp:revision>978</cp:revision>
  <dcterms:created xsi:type="dcterms:W3CDTF">2006-08-16T00:00:00Z</dcterms:created>
  <dcterms:modified xsi:type="dcterms:W3CDTF">2020-06-01T06:03:21Z</dcterms:modified>
</cp:coreProperties>
</file>